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02"/>
    <p:restoredTop sz="94610"/>
  </p:normalViewPr>
  <p:slideViewPr>
    <p:cSldViewPr snapToGrid="0" snapToObjects="1">
      <p:cViewPr varScale="1">
        <p:scale>
          <a:sx n="97" d="100"/>
          <a:sy n="97" d="100"/>
        </p:scale>
        <p:origin x="232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081299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hyperlink" Target="https://gamma.app" TargetMode="Externa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hyperlink" Target="https://gamma.app" TargetMode="Externa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hyperlink" Target="https://gamma.app" TargetMode="Externa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hyperlink" Target="https://gamma.app" TargetMode="External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hyperlink" Target="https://gamma.app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hyperlink" Target="https://gamma.app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hyperlink" Target="https://gamma.app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hyperlink" Target="https://gamma.app" TargetMode="Externa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hyperlink" Target="https://gamma.app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hyperlink" Target="https://gamma.app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hyperlink" Target="https://gamma.app" TargetMode="Externa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amma.app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50437" y="1127522"/>
            <a:ext cx="7415927" cy="283892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7452"/>
              </a:lnSpc>
              <a:buNone/>
            </a:pPr>
            <a:r>
              <a:rPr lang="en-US" sz="5962" b="1" dirty="0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Student Course Management System</a:t>
            </a:r>
            <a:endParaRPr lang="en-US" sz="5962" dirty="0"/>
          </a:p>
        </p:txBody>
      </p:sp>
      <p:sp>
        <p:nvSpPr>
          <p:cNvPr id="6" name="Text 2"/>
          <p:cNvSpPr/>
          <p:nvPr/>
        </p:nvSpPr>
        <p:spPr>
          <a:xfrm>
            <a:off x="6350437" y="4336733"/>
            <a:ext cx="7415927" cy="276534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Welcome to the Student Course Management System, a text-based application developed in C++ to efficiently handle student enrollments and course registrations. This system utilizes fundamental data structures such as linked lists and queues to manage course and student information. The project aims to provide a user-friendly interface for registering students, managing courses, and handling enrollment processes.</a:t>
            </a:r>
            <a:endParaRPr lang="en-US" sz="1944" dirty="0"/>
          </a:p>
        </p:txBody>
      </p:sp>
      <p:pic>
        <p:nvPicPr>
          <p:cNvPr id="7" name="Image 2" descr="preencoded.png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1"/>
          <p:cNvSpPr/>
          <p:nvPr/>
        </p:nvSpPr>
        <p:spPr>
          <a:xfrm>
            <a:off x="1321356" y="734973"/>
            <a:ext cx="10553105" cy="6858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20" b="1" dirty="0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Implementation: Linked Lists and Queues</a:t>
            </a:r>
            <a:endParaRPr lang="en-US" sz="432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1356" y="1914525"/>
            <a:ext cx="11987689" cy="4907399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321356" y="7099578"/>
            <a:ext cx="11987689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endParaRPr lang="en-US" sz="1944" dirty="0"/>
          </a:p>
        </p:txBody>
      </p:sp>
      <p:pic>
        <p:nvPicPr>
          <p:cNvPr id="7" name="Image 2" descr="preencoded.png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1"/>
          <p:cNvSpPr/>
          <p:nvPr/>
        </p:nvSpPr>
        <p:spPr>
          <a:xfrm>
            <a:off x="1376243" y="673060"/>
            <a:ext cx="10454640" cy="67949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350"/>
              </a:lnSpc>
              <a:buNone/>
            </a:pPr>
            <a:r>
              <a:rPr lang="en-US" sz="4280" b="1" dirty="0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Implementation: Linked Lists and Queues</a:t>
            </a:r>
            <a:endParaRPr lang="en-US" sz="428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6243" y="1841778"/>
            <a:ext cx="11877794" cy="5048012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376243" y="7164943"/>
            <a:ext cx="11877794" cy="39147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82"/>
              </a:lnSpc>
              <a:buNone/>
            </a:pPr>
            <a:endParaRPr lang="en-US" sz="1926" dirty="0"/>
          </a:p>
        </p:txBody>
      </p:sp>
      <p:pic>
        <p:nvPicPr>
          <p:cNvPr id="7" name="Image 2" descr="preencoded.png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64037" y="1663660"/>
            <a:ext cx="7415927" cy="13716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20" b="1" dirty="0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Conclusion and Future Enhancements</a:t>
            </a:r>
            <a:endParaRPr lang="en-US" sz="4320" dirty="0"/>
          </a:p>
        </p:txBody>
      </p:sp>
      <p:sp>
        <p:nvSpPr>
          <p:cNvPr id="6" name="Text 2"/>
          <p:cNvSpPr/>
          <p:nvPr/>
        </p:nvSpPr>
        <p:spPr>
          <a:xfrm>
            <a:off x="864037" y="3405545"/>
            <a:ext cx="7415927" cy="316039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The Student Course Management System provides a robust foundation for managing student enrollments and course registrations. By utilizing linked lists and queues, the system offers efficient data management and processing. Future enhancements could include a graphical user interface, database integration for persistent storage, and advanced reporting features to provide deeper insights into student enrollment patterns and course popularity.</a:t>
            </a:r>
            <a:endParaRPr lang="en-US" sz="1944" dirty="0"/>
          </a:p>
        </p:txBody>
      </p:sp>
      <p:pic>
        <p:nvPicPr>
          <p:cNvPr id="7" name="Image 2" descr="preencoded.png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1"/>
          <p:cNvSpPr/>
          <p:nvPr/>
        </p:nvSpPr>
        <p:spPr>
          <a:xfrm>
            <a:off x="1321356" y="1447800"/>
            <a:ext cx="5682615" cy="6858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20" b="1" dirty="0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System Requirements</a:t>
            </a:r>
            <a:endParaRPr lang="en-US" sz="4320" dirty="0"/>
          </a:p>
        </p:txBody>
      </p:sp>
      <p:sp>
        <p:nvSpPr>
          <p:cNvPr id="5" name="Shape 2"/>
          <p:cNvSpPr/>
          <p:nvPr/>
        </p:nvSpPr>
        <p:spPr>
          <a:xfrm>
            <a:off x="1321356" y="2905006"/>
            <a:ext cx="555427" cy="555427"/>
          </a:xfrm>
          <a:prstGeom prst="roundRect">
            <a:avLst>
              <a:gd name="adj" fmla="val 80010"/>
            </a:avLst>
          </a:prstGeom>
          <a:solidFill>
            <a:srgbClr val="0A081B"/>
          </a:solidFill>
          <a:ln w="30480">
            <a:solidFill>
              <a:srgbClr val="E0E4E6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1527810" y="3018115"/>
            <a:ext cx="142399" cy="32920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592"/>
              </a:lnSpc>
              <a:buNone/>
            </a:pPr>
            <a:r>
              <a:rPr lang="en-US" sz="2592" b="1" dirty="0">
                <a:solidFill>
                  <a:srgbClr val="16FFBB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1</a:t>
            </a:r>
            <a:endParaRPr lang="en-US" sz="2592" dirty="0"/>
          </a:p>
        </p:txBody>
      </p:sp>
      <p:sp>
        <p:nvSpPr>
          <p:cNvPr id="7" name="Text 4"/>
          <p:cNvSpPr/>
          <p:nvPr/>
        </p:nvSpPr>
        <p:spPr>
          <a:xfrm>
            <a:off x="2123599" y="2905006"/>
            <a:ext cx="3964662" cy="3429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60" b="1" dirty="0">
                <a:solidFill>
                  <a:srgbClr val="16FFBB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Register Students and Courses</a:t>
            </a:r>
            <a:endParaRPr lang="en-US" sz="2160" dirty="0"/>
          </a:p>
        </p:txBody>
      </p:sp>
      <p:sp>
        <p:nvSpPr>
          <p:cNvPr id="8" name="Text 5"/>
          <p:cNvSpPr/>
          <p:nvPr/>
        </p:nvSpPr>
        <p:spPr>
          <a:xfrm>
            <a:off x="2123599" y="3396020"/>
            <a:ext cx="5068253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Allow users to register new students and courses, with courses having a limited number of slots available.</a:t>
            </a:r>
            <a:endParaRPr lang="en-US" sz="1944" dirty="0"/>
          </a:p>
        </p:txBody>
      </p:sp>
      <p:sp>
        <p:nvSpPr>
          <p:cNvPr id="9" name="Shape 6"/>
          <p:cNvSpPr/>
          <p:nvPr/>
        </p:nvSpPr>
        <p:spPr>
          <a:xfrm>
            <a:off x="7438668" y="2905006"/>
            <a:ext cx="555427" cy="555427"/>
          </a:xfrm>
          <a:prstGeom prst="roundRect">
            <a:avLst>
              <a:gd name="adj" fmla="val 80010"/>
            </a:avLst>
          </a:prstGeom>
          <a:solidFill>
            <a:srgbClr val="0A081B"/>
          </a:solidFill>
          <a:ln w="30480">
            <a:solidFill>
              <a:srgbClr val="E0E4E6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0" name="Text 7"/>
          <p:cNvSpPr/>
          <p:nvPr/>
        </p:nvSpPr>
        <p:spPr>
          <a:xfrm>
            <a:off x="7624882" y="3018115"/>
            <a:ext cx="182999" cy="32920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592"/>
              </a:lnSpc>
              <a:buNone/>
            </a:pPr>
            <a:r>
              <a:rPr lang="en-US" sz="2592" b="1" dirty="0">
                <a:solidFill>
                  <a:srgbClr val="29DDDA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2</a:t>
            </a:r>
            <a:endParaRPr lang="en-US" sz="2592" dirty="0"/>
          </a:p>
        </p:txBody>
      </p:sp>
      <p:sp>
        <p:nvSpPr>
          <p:cNvPr id="11" name="Text 8"/>
          <p:cNvSpPr/>
          <p:nvPr/>
        </p:nvSpPr>
        <p:spPr>
          <a:xfrm>
            <a:off x="8240911" y="2905006"/>
            <a:ext cx="3192423" cy="3429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60" b="1" dirty="0">
                <a:solidFill>
                  <a:srgbClr val="29DDDA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Enrollment Management</a:t>
            </a:r>
            <a:endParaRPr lang="en-US" sz="2160" dirty="0"/>
          </a:p>
        </p:txBody>
      </p:sp>
      <p:sp>
        <p:nvSpPr>
          <p:cNvPr id="12" name="Text 9"/>
          <p:cNvSpPr/>
          <p:nvPr/>
        </p:nvSpPr>
        <p:spPr>
          <a:xfrm>
            <a:off x="8240911" y="3396020"/>
            <a:ext cx="5068253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Enable student enrollment in courses if slots are available, otherwise add them to a waiting list.</a:t>
            </a:r>
            <a:endParaRPr lang="en-US" sz="1944" dirty="0"/>
          </a:p>
        </p:txBody>
      </p:sp>
      <p:sp>
        <p:nvSpPr>
          <p:cNvPr id="13" name="Shape 10"/>
          <p:cNvSpPr/>
          <p:nvPr/>
        </p:nvSpPr>
        <p:spPr>
          <a:xfrm>
            <a:off x="1321356" y="5105638"/>
            <a:ext cx="555427" cy="555427"/>
          </a:xfrm>
          <a:prstGeom prst="roundRect">
            <a:avLst>
              <a:gd name="adj" fmla="val 80010"/>
            </a:avLst>
          </a:prstGeom>
          <a:solidFill>
            <a:srgbClr val="0A081B"/>
          </a:solidFill>
          <a:ln w="30480">
            <a:solidFill>
              <a:srgbClr val="E0E4E6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4" name="Text 11"/>
          <p:cNvSpPr/>
          <p:nvPr/>
        </p:nvSpPr>
        <p:spPr>
          <a:xfrm>
            <a:off x="1502688" y="5218748"/>
            <a:ext cx="192762" cy="32920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592"/>
              </a:lnSpc>
              <a:buNone/>
            </a:pPr>
            <a:r>
              <a:rPr lang="en-US" sz="2592" b="1" dirty="0">
                <a:solidFill>
                  <a:srgbClr val="37A7E7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3</a:t>
            </a:r>
            <a:endParaRPr lang="en-US" sz="2592" dirty="0"/>
          </a:p>
        </p:txBody>
      </p:sp>
      <p:sp>
        <p:nvSpPr>
          <p:cNvPr id="15" name="Text 12"/>
          <p:cNvSpPr/>
          <p:nvPr/>
        </p:nvSpPr>
        <p:spPr>
          <a:xfrm>
            <a:off x="2123599" y="5105638"/>
            <a:ext cx="2977277" cy="3429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60" b="1" dirty="0">
                <a:solidFill>
                  <a:srgbClr val="37A7E7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De-enrollment Process</a:t>
            </a:r>
            <a:endParaRPr lang="en-US" sz="2160" dirty="0"/>
          </a:p>
        </p:txBody>
      </p:sp>
      <p:sp>
        <p:nvSpPr>
          <p:cNvPr id="16" name="Text 13"/>
          <p:cNvSpPr/>
          <p:nvPr/>
        </p:nvSpPr>
        <p:spPr>
          <a:xfrm>
            <a:off x="2123599" y="5596652"/>
            <a:ext cx="5068253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Provide functionality to de-enroll students, automatically enrolling the first student from the waiting list if applicable.</a:t>
            </a:r>
            <a:endParaRPr lang="en-US" sz="1944" dirty="0"/>
          </a:p>
        </p:txBody>
      </p:sp>
      <p:sp>
        <p:nvSpPr>
          <p:cNvPr id="17" name="Shape 14"/>
          <p:cNvSpPr/>
          <p:nvPr/>
        </p:nvSpPr>
        <p:spPr>
          <a:xfrm>
            <a:off x="7438668" y="5105638"/>
            <a:ext cx="555427" cy="555427"/>
          </a:xfrm>
          <a:prstGeom prst="roundRect">
            <a:avLst>
              <a:gd name="adj" fmla="val 80010"/>
            </a:avLst>
          </a:prstGeom>
          <a:solidFill>
            <a:srgbClr val="0A081B"/>
          </a:solidFill>
          <a:ln w="30480">
            <a:solidFill>
              <a:srgbClr val="E0E4E6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8" name="Text 15"/>
          <p:cNvSpPr/>
          <p:nvPr/>
        </p:nvSpPr>
        <p:spPr>
          <a:xfrm>
            <a:off x="7623334" y="5218748"/>
            <a:ext cx="185976" cy="32920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592"/>
              </a:lnSpc>
              <a:buNone/>
            </a:pPr>
            <a:r>
              <a:rPr lang="en-US" sz="2592" b="1" dirty="0">
                <a:solidFill>
                  <a:srgbClr val="5372D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4</a:t>
            </a:r>
            <a:endParaRPr lang="en-US" sz="2592" dirty="0"/>
          </a:p>
        </p:txBody>
      </p:sp>
      <p:sp>
        <p:nvSpPr>
          <p:cNvPr id="19" name="Text 16"/>
          <p:cNvSpPr/>
          <p:nvPr/>
        </p:nvSpPr>
        <p:spPr>
          <a:xfrm>
            <a:off x="8240911" y="5105638"/>
            <a:ext cx="2743200" cy="3429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60" b="1" dirty="0">
                <a:solidFill>
                  <a:srgbClr val="5372D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Information Display</a:t>
            </a:r>
            <a:endParaRPr lang="en-US" sz="2160" dirty="0"/>
          </a:p>
        </p:txBody>
      </p:sp>
      <p:sp>
        <p:nvSpPr>
          <p:cNvPr id="20" name="Text 17"/>
          <p:cNvSpPr/>
          <p:nvPr/>
        </p:nvSpPr>
        <p:spPr>
          <a:xfrm>
            <a:off x="8240911" y="5596652"/>
            <a:ext cx="5068253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Allow users to view available courses and registered students' information.</a:t>
            </a:r>
            <a:endParaRPr lang="en-US" sz="1944" dirty="0"/>
          </a:p>
        </p:txBody>
      </p:sp>
      <p:pic>
        <p:nvPicPr>
          <p:cNvPr id="21" name="Image 1" descr="preencoded.png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1"/>
          <p:cNvSpPr/>
          <p:nvPr/>
        </p:nvSpPr>
        <p:spPr>
          <a:xfrm>
            <a:off x="1321356" y="899755"/>
            <a:ext cx="6717387" cy="6858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20" b="1" dirty="0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System Design: Use Cases</a:t>
            </a:r>
            <a:endParaRPr lang="en-US" sz="4320" dirty="0"/>
          </a:p>
        </p:txBody>
      </p:sp>
      <p:sp>
        <p:nvSpPr>
          <p:cNvPr id="5" name="Shape 2"/>
          <p:cNvSpPr/>
          <p:nvPr/>
        </p:nvSpPr>
        <p:spPr>
          <a:xfrm>
            <a:off x="1321356" y="2079308"/>
            <a:ext cx="11987689" cy="5250418"/>
          </a:xfrm>
          <a:prstGeom prst="roundRect">
            <a:avLst>
              <a:gd name="adj" fmla="val 8464"/>
            </a:avLst>
          </a:prstGeom>
          <a:solidFill>
            <a:srgbClr val="0A081B"/>
          </a:solidFill>
          <a:ln w="60960">
            <a:solidFill>
              <a:srgbClr val="302E41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1629132" y="2296001"/>
            <a:ext cx="5435441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Use Case</a:t>
            </a:r>
            <a:endParaRPr lang="en-US" sz="1944" dirty="0"/>
          </a:p>
        </p:txBody>
      </p:sp>
      <p:sp>
        <p:nvSpPr>
          <p:cNvPr id="7" name="Text 4"/>
          <p:cNvSpPr/>
          <p:nvPr/>
        </p:nvSpPr>
        <p:spPr>
          <a:xfrm>
            <a:off x="7565827" y="2296001"/>
            <a:ext cx="5435441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Purpose</a:t>
            </a:r>
            <a:endParaRPr lang="en-US" sz="1944" dirty="0"/>
          </a:p>
        </p:txBody>
      </p:sp>
      <p:sp>
        <p:nvSpPr>
          <p:cNvPr id="8" name="Text 5"/>
          <p:cNvSpPr/>
          <p:nvPr/>
        </p:nvSpPr>
        <p:spPr>
          <a:xfrm>
            <a:off x="1629132" y="3032998"/>
            <a:ext cx="5435441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Register a student</a:t>
            </a:r>
            <a:endParaRPr lang="en-US" sz="1944" dirty="0"/>
          </a:p>
        </p:txBody>
      </p:sp>
      <p:sp>
        <p:nvSpPr>
          <p:cNvPr id="9" name="Text 6"/>
          <p:cNvSpPr/>
          <p:nvPr/>
        </p:nvSpPr>
        <p:spPr>
          <a:xfrm>
            <a:off x="7565827" y="3032998"/>
            <a:ext cx="5435441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Register new student name</a:t>
            </a:r>
            <a:endParaRPr lang="en-US" sz="1944" dirty="0"/>
          </a:p>
        </p:txBody>
      </p:sp>
      <p:sp>
        <p:nvSpPr>
          <p:cNvPr id="10" name="Text 7"/>
          <p:cNvSpPr/>
          <p:nvPr/>
        </p:nvSpPr>
        <p:spPr>
          <a:xfrm>
            <a:off x="1629132" y="3769995"/>
            <a:ext cx="5435441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Register a course</a:t>
            </a:r>
            <a:endParaRPr lang="en-US" sz="1944" dirty="0"/>
          </a:p>
        </p:txBody>
      </p:sp>
      <p:sp>
        <p:nvSpPr>
          <p:cNvPr id="11" name="Text 8"/>
          <p:cNvSpPr/>
          <p:nvPr/>
        </p:nvSpPr>
        <p:spPr>
          <a:xfrm>
            <a:off x="7565827" y="3769995"/>
            <a:ext cx="5435441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Register new course</a:t>
            </a:r>
            <a:endParaRPr lang="en-US" sz="1944" dirty="0"/>
          </a:p>
        </p:txBody>
      </p:sp>
      <p:sp>
        <p:nvSpPr>
          <p:cNvPr id="12" name="Text 9"/>
          <p:cNvSpPr/>
          <p:nvPr/>
        </p:nvSpPr>
        <p:spPr>
          <a:xfrm>
            <a:off x="1629132" y="4506992"/>
            <a:ext cx="5435441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Enrol a student in a course</a:t>
            </a:r>
            <a:endParaRPr lang="en-US" sz="1944" dirty="0"/>
          </a:p>
        </p:txBody>
      </p:sp>
      <p:sp>
        <p:nvSpPr>
          <p:cNvPr id="13" name="Text 10"/>
          <p:cNvSpPr/>
          <p:nvPr/>
        </p:nvSpPr>
        <p:spPr>
          <a:xfrm>
            <a:off x="7565827" y="4506992"/>
            <a:ext cx="5435441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Enrol student in a course subject</a:t>
            </a:r>
            <a:endParaRPr lang="en-US" sz="1944" dirty="0"/>
          </a:p>
        </p:txBody>
      </p:sp>
      <p:sp>
        <p:nvSpPr>
          <p:cNvPr id="14" name="Text 11"/>
          <p:cNvSpPr/>
          <p:nvPr/>
        </p:nvSpPr>
        <p:spPr>
          <a:xfrm>
            <a:off x="1629132" y="5243989"/>
            <a:ext cx="5435441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De-enrol a student from a course</a:t>
            </a:r>
            <a:endParaRPr lang="en-US" sz="1944" dirty="0"/>
          </a:p>
        </p:txBody>
      </p:sp>
      <p:sp>
        <p:nvSpPr>
          <p:cNvPr id="15" name="Text 12"/>
          <p:cNvSpPr/>
          <p:nvPr/>
        </p:nvSpPr>
        <p:spPr>
          <a:xfrm>
            <a:off x="7565827" y="5243989"/>
            <a:ext cx="5435441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Remove a student from enrollment in a course</a:t>
            </a:r>
            <a:endParaRPr lang="en-US" sz="1944" dirty="0"/>
          </a:p>
        </p:txBody>
      </p:sp>
      <p:sp>
        <p:nvSpPr>
          <p:cNvPr id="16" name="Text 13"/>
          <p:cNvSpPr/>
          <p:nvPr/>
        </p:nvSpPr>
        <p:spPr>
          <a:xfrm>
            <a:off x="1629132" y="5980986"/>
            <a:ext cx="5435441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Display available courses</a:t>
            </a:r>
            <a:endParaRPr lang="en-US" sz="1944" dirty="0"/>
          </a:p>
        </p:txBody>
      </p:sp>
      <p:sp>
        <p:nvSpPr>
          <p:cNvPr id="17" name="Text 14"/>
          <p:cNvSpPr/>
          <p:nvPr/>
        </p:nvSpPr>
        <p:spPr>
          <a:xfrm>
            <a:off x="7565827" y="5980986"/>
            <a:ext cx="5435441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Check the courses that are available</a:t>
            </a:r>
            <a:endParaRPr lang="en-US" sz="1944" dirty="0"/>
          </a:p>
        </p:txBody>
      </p:sp>
      <p:sp>
        <p:nvSpPr>
          <p:cNvPr id="18" name="Text 15"/>
          <p:cNvSpPr/>
          <p:nvPr/>
        </p:nvSpPr>
        <p:spPr>
          <a:xfrm>
            <a:off x="1629132" y="6717982"/>
            <a:ext cx="5435441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Display registered students</a:t>
            </a:r>
            <a:endParaRPr lang="en-US" sz="1944" dirty="0"/>
          </a:p>
        </p:txBody>
      </p:sp>
      <p:sp>
        <p:nvSpPr>
          <p:cNvPr id="19" name="Text 16"/>
          <p:cNvSpPr/>
          <p:nvPr/>
        </p:nvSpPr>
        <p:spPr>
          <a:xfrm>
            <a:off x="7565827" y="6717982"/>
            <a:ext cx="5435441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Check the registered students' information</a:t>
            </a:r>
            <a:endParaRPr lang="en-US" sz="1944" dirty="0"/>
          </a:p>
        </p:txBody>
      </p:sp>
      <p:pic>
        <p:nvPicPr>
          <p:cNvPr id="20" name="Image 1" descr="preencoded.png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9572625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1"/>
          <p:cNvSpPr/>
          <p:nvPr/>
        </p:nvSpPr>
        <p:spPr>
          <a:xfrm>
            <a:off x="3119437" y="475178"/>
            <a:ext cx="5025390" cy="48006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780"/>
              </a:lnSpc>
              <a:buNone/>
            </a:pPr>
            <a:r>
              <a:rPr lang="en-US" sz="3024" b="1" dirty="0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System Design: Flow Charts</a:t>
            </a:r>
            <a:endParaRPr lang="en-US" sz="3024" dirty="0"/>
          </a:p>
        </p:txBody>
      </p:sp>
      <p:sp>
        <p:nvSpPr>
          <p:cNvPr id="5" name="Shape 2"/>
          <p:cNvSpPr/>
          <p:nvPr/>
        </p:nvSpPr>
        <p:spPr>
          <a:xfrm>
            <a:off x="3367921" y="1300877"/>
            <a:ext cx="21550" cy="7796570"/>
          </a:xfrm>
          <a:prstGeom prst="rect">
            <a:avLst/>
          </a:prstGeom>
          <a:solidFill>
            <a:srgbClr val="302E4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Shape 3"/>
          <p:cNvSpPr/>
          <p:nvPr/>
        </p:nvSpPr>
        <p:spPr>
          <a:xfrm>
            <a:off x="3573006" y="1678722"/>
            <a:ext cx="604837" cy="21550"/>
          </a:xfrm>
          <a:prstGeom prst="rect">
            <a:avLst/>
          </a:prstGeom>
          <a:solidFill>
            <a:srgbClr val="16FFB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Shape 4"/>
          <p:cNvSpPr/>
          <p:nvPr/>
        </p:nvSpPr>
        <p:spPr>
          <a:xfrm>
            <a:off x="3184267" y="1495187"/>
            <a:ext cx="388739" cy="388739"/>
          </a:xfrm>
          <a:prstGeom prst="roundRect">
            <a:avLst>
              <a:gd name="adj" fmla="val 80023"/>
            </a:avLst>
          </a:prstGeom>
          <a:solidFill>
            <a:srgbClr val="0A081B"/>
          </a:solidFill>
          <a:ln w="15240">
            <a:solidFill>
              <a:srgbClr val="E0E4E6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3328809" y="1574363"/>
            <a:ext cx="99655" cy="2303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1814"/>
              </a:lnSpc>
              <a:buNone/>
            </a:pPr>
            <a:r>
              <a:rPr lang="en-US" sz="1814" b="1" dirty="0">
                <a:solidFill>
                  <a:srgbClr val="16FFBB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1</a:t>
            </a:r>
            <a:endParaRPr lang="en-US" sz="1814" dirty="0"/>
          </a:p>
        </p:txBody>
      </p:sp>
      <p:sp>
        <p:nvSpPr>
          <p:cNvPr id="9" name="Text 6"/>
          <p:cNvSpPr/>
          <p:nvPr/>
        </p:nvSpPr>
        <p:spPr>
          <a:xfrm>
            <a:off x="4329113" y="1473637"/>
            <a:ext cx="3348871" cy="2400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890"/>
              </a:lnSpc>
              <a:buNone/>
            </a:pPr>
            <a:r>
              <a:rPr lang="en-US" sz="1512" b="1" dirty="0">
                <a:solidFill>
                  <a:srgbClr val="16FFBB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Student Course Management System</a:t>
            </a:r>
            <a:endParaRPr lang="en-US" sz="1512" dirty="0"/>
          </a:p>
        </p:txBody>
      </p:sp>
      <p:sp>
        <p:nvSpPr>
          <p:cNvPr id="10" name="Text 7"/>
          <p:cNvSpPr/>
          <p:nvPr/>
        </p:nvSpPr>
        <p:spPr>
          <a:xfrm>
            <a:off x="4329113" y="1817251"/>
            <a:ext cx="7181731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77"/>
              </a:lnSpc>
              <a:buNone/>
            </a:pPr>
            <a:r>
              <a:rPr lang="en-US" sz="136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Overview of the entire system flow</a:t>
            </a:r>
            <a:endParaRPr lang="en-US" sz="1361" dirty="0"/>
          </a:p>
        </p:txBody>
      </p:sp>
      <p:sp>
        <p:nvSpPr>
          <p:cNvPr id="11" name="Shape 8"/>
          <p:cNvSpPr/>
          <p:nvPr/>
        </p:nvSpPr>
        <p:spPr>
          <a:xfrm>
            <a:off x="3573006" y="2817197"/>
            <a:ext cx="604837" cy="21550"/>
          </a:xfrm>
          <a:prstGeom prst="rect">
            <a:avLst/>
          </a:prstGeom>
          <a:solidFill>
            <a:srgbClr val="29DDD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Shape 9"/>
          <p:cNvSpPr/>
          <p:nvPr/>
        </p:nvSpPr>
        <p:spPr>
          <a:xfrm>
            <a:off x="3184267" y="2633663"/>
            <a:ext cx="388739" cy="388739"/>
          </a:xfrm>
          <a:prstGeom prst="roundRect">
            <a:avLst>
              <a:gd name="adj" fmla="val 80023"/>
            </a:avLst>
          </a:prstGeom>
          <a:solidFill>
            <a:srgbClr val="0A081B"/>
          </a:solidFill>
          <a:ln w="15240">
            <a:solidFill>
              <a:srgbClr val="E0E4E6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3" name="Text 10"/>
          <p:cNvSpPr/>
          <p:nvPr/>
        </p:nvSpPr>
        <p:spPr>
          <a:xfrm>
            <a:off x="3314521" y="2712839"/>
            <a:ext cx="128111" cy="2303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1814"/>
              </a:lnSpc>
              <a:buNone/>
            </a:pPr>
            <a:r>
              <a:rPr lang="en-US" sz="1814" b="1" dirty="0">
                <a:solidFill>
                  <a:srgbClr val="29DDDA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2</a:t>
            </a:r>
            <a:endParaRPr lang="en-US" sz="1814" dirty="0"/>
          </a:p>
        </p:txBody>
      </p:sp>
      <p:sp>
        <p:nvSpPr>
          <p:cNvPr id="14" name="Text 11"/>
          <p:cNvSpPr/>
          <p:nvPr/>
        </p:nvSpPr>
        <p:spPr>
          <a:xfrm>
            <a:off x="4329113" y="2612112"/>
            <a:ext cx="1920240" cy="2400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890"/>
              </a:lnSpc>
              <a:buNone/>
            </a:pPr>
            <a:r>
              <a:rPr lang="en-US" sz="1512" b="1" dirty="0">
                <a:solidFill>
                  <a:srgbClr val="29DDDA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Register a Student</a:t>
            </a:r>
            <a:endParaRPr lang="en-US" sz="1512" dirty="0"/>
          </a:p>
        </p:txBody>
      </p:sp>
      <p:sp>
        <p:nvSpPr>
          <p:cNvPr id="15" name="Text 12"/>
          <p:cNvSpPr/>
          <p:nvPr/>
        </p:nvSpPr>
        <p:spPr>
          <a:xfrm>
            <a:off x="4329113" y="2955727"/>
            <a:ext cx="7181731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77"/>
              </a:lnSpc>
              <a:buNone/>
            </a:pPr>
            <a:r>
              <a:rPr lang="en-US" sz="136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Process for adding new students to the system</a:t>
            </a:r>
            <a:endParaRPr lang="en-US" sz="1361" dirty="0"/>
          </a:p>
        </p:txBody>
      </p:sp>
      <p:sp>
        <p:nvSpPr>
          <p:cNvPr id="16" name="Shape 13"/>
          <p:cNvSpPr/>
          <p:nvPr/>
        </p:nvSpPr>
        <p:spPr>
          <a:xfrm>
            <a:off x="3573006" y="3955673"/>
            <a:ext cx="604837" cy="21550"/>
          </a:xfrm>
          <a:prstGeom prst="rect">
            <a:avLst/>
          </a:prstGeom>
          <a:solidFill>
            <a:srgbClr val="37A7E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Shape 14"/>
          <p:cNvSpPr/>
          <p:nvPr/>
        </p:nvSpPr>
        <p:spPr>
          <a:xfrm>
            <a:off x="3184267" y="3772138"/>
            <a:ext cx="388739" cy="388739"/>
          </a:xfrm>
          <a:prstGeom prst="roundRect">
            <a:avLst>
              <a:gd name="adj" fmla="val 80023"/>
            </a:avLst>
          </a:prstGeom>
          <a:solidFill>
            <a:srgbClr val="0A081B"/>
          </a:solidFill>
          <a:ln w="15240">
            <a:solidFill>
              <a:srgbClr val="E0E4E6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8" name="Text 15"/>
          <p:cNvSpPr/>
          <p:nvPr/>
        </p:nvSpPr>
        <p:spPr>
          <a:xfrm>
            <a:off x="3311188" y="3851315"/>
            <a:ext cx="134898" cy="2303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1814"/>
              </a:lnSpc>
              <a:buNone/>
            </a:pPr>
            <a:r>
              <a:rPr lang="en-US" sz="1814" b="1" dirty="0">
                <a:solidFill>
                  <a:srgbClr val="37A7E7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3</a:t>
            </a:r>
            <a:endParaRPr lang="en-US" sz="1814" dirty="0"/>
          </a:p>
        </p:txBody>
      </p:sp>
      <p:sp>
        <p:nvSpPr>
          <p:cNvPr id="19" name="Text 16"/>
          <p:cNvSpPr/>
          <p:nvPr/>
        </p:nvSpPr>
        <p:spPr>
          <a:xfrm>
            <a:off x="4329113" y="3750588"/>
            <a:ext cx="1920240" cy="2400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890"/>
              </a:lnSpc>
              <a:buNone/>
            </a:pPr>
            <a:r>
              <a:rPr lang="en-US" sz="1512" b="1" dirty="0">
                <a:solidFill>
                  <a:srgbClr val="37A7E7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Register a Course</a:t>
            </a:r>
            <a:endParaRPr lang="en-US" sz="1512" dirty="0"/>
          </a:p>
        </p:txBody>
      </p:sp>
      <p:sp>
        <p:nvSpPr>
          <p:cNvPr id="20" name="Text 17"/>
          <p:cNvSpPr/>
          <p:nvPr/>
        </p:nvSpPr>
        <p:spPr>
          <a:xfrm>
            <a:off x="4329113" y="4094202"/>
            <a:ext cx="7181731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77"/>
              </a:lnSpc>
              <a:buNone/>
            </a:pPr>
            <a:r>
              <a:rPr lang="en-US" sz="136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Steps for creating new courses</a:t>
            </a:r>
            <a:endParaRPr lang="en-US" sz="1361" dirty="0"/>
          </a:p>
        </p:txBody>
      </p:sp>
      <p:sp>
        <p:nvSpPr>
          <p:cNvPr id="21" name="Shape 18"/>
          <p:cNvSpPr/>
          <p:nvPr/>
        </p:nvSpPr>
        <p:spPr>
          <a:xfrm>
            <a:off x="3573006" y="5094149"/>
            <a:ext cx="604837" cy="21550"/>
          </a:xfrm>
          <a:prstGeom prst="rect">
            <a:avLst/>
          </a:prstGeom>
          <a:solidFill>
            <a:srgbClr val="5372D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2" name="Shape 19"/>
          <p:cNvSpPr/>
          <p:nvPr/>
        </p:nvSpPr>
        <p:spPr>
          <a:xfrm>
            <a:off x="3184267" y="4910614"/>
            <a:ext cx="388739" cy="388739"/>
          </a:xfrm>
          <a:prstGeom prst="roundRect">
            <a:avLst>
              <a:gd name="adj" fmla="val 80023"/>
            </a:avLst>
          </a:prstGeom>
          <a:solidFill>
            <a:srgbClr val="0A081B"/>
          </a:solidFill>
          <a:ln w="15240">
            <a:solidFill>
              <a:srgbClr val="E0E4E6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3" name="Text 20"/>
          <p:cNvSpPr/>
          <p:nvPr/>
        </p:nvSpPr>
        <p:spPr>
          <a:xfrm>
            <a:off x="3313450" y="4989790"/>
            <a:ext cx="130254" cy="2303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1814"/>
              </a:lnSpc>
              <a:buNone/>
            </a:pPr>
            <a:r>
              <a:rPr lang="en-US" sz="1814" b="1" dirty="0">
                <a:solidFill>
                  <a:srgbClr val="5372D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4</a:t>
            </a:r>
            <a:endParaRPr lang="en-US" sz="1814" dirty="0"/>
          </a:p>
        </p:txBody>
      </p:sp>
      <p:sp>
        <p:nvSpPr>
          <p:cNvPr id="24" name="Text 21"/>
          <p:cNvSpPr/>
          <p:nvPr/>
        </p:nvSpPr>
        <p:spPr>
          <a:xfrm>
            <a:off x="4329113" y="4889063"/>
            <a:ext cx="2391728" cy="2400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890"/>
              </a:lnSpc>
              <a:buNone/>
            </a:pPr>
            <a:r>
              <a:rPr lang="en-US" sz="1512" b="1" dirty="0">
                <a:solidFill>
                  <a:srgbClr val="5372D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Enrol a Student in a Course</a:t>
            </a:r>
            <a:endParaRPr lang="en-US" sz="1512" dirty="0"/>
          </a:p>
        </p:txBody>
      </p:sp>
      <p:sp>
        <p:nvSpPr>
          <p:cNvPr id="25" name="Text 22"/>
          <p:cNvSpPr/>
          <p:nvPr/>
        </p:nvSpPr>
        <p:spPr>
          <a:xfrm>
            <a:off x="4329113" y="5232678"/>
            <a:ext cx="7181731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77"/>
              </a:lnSpc>
              <a:buNone/>
            </a:pPr>
            <a:r>
              <a:rPr lang="en-US" sz="136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Procedure for course enrollment</a:t>
            </a:r>
            <a:endParaRPr lang="en-US" sz="1361" dirty="0"/>
          </a:p>
        </p:txBody>
      </p:sp>
      <p:sp>
        <p:nvSpPr>
          <p:cNvPr id="26" name="Shape 23"/>
          <p:cNvSpPr/>
          <p:nvPr/>
        </p:nvSpPr>
        <p:spPr>
          <a:xfrm>
            <a:off x="3573006" y="6232624"/>
            <a:ext cx="604837" cy="21550"/>
          </a:xfrm>
          <a:prstGeom prst="rect">
            <a:avLst/>
          </a:prstGeom>
          <a:solidFill>
            <a:srgbClr val="16FFB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7" name="Shape 24"/>
          <p:cNvSpPr/>
          <p:nvPr/>
        </p:nvSpPr>
        <p:spPr>
          <a:xfrm>
            <a:off x="3184267" y="6049089"/>
            <a:ext cx="388739" cy="388739"/>
          </a:xfrm>
          <a:prstGeom prst="roundRect">
            <a:avLst>
              <a:gd name="adj" fmla="val 80023"/>
            </a:avLst>
          </a:prstGeom>
          <a:solidFill>
            <a:srgbClr val="0A081B"/>
          </a:solidFill>
          <a:ln w="15240">
            <a:solidFill>
              <a:srgbClr val="E0E4E6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8" name="Text 25"/>
          <p:cNvSpPr/>
          <p:nvPr/>
        </p:nvSpPr>
        <p:spPr>
          <a:xfrm>
            <a:off x="3313688" y="6128266"/>
            <a:ext cx="129897" cy="2303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1814"/>
              </a:lnSpc>
              <a:buNone/>
            </a:pPr>
            <a:r>
              <a:rPr lang="en-US" sz="1814" b="1" dirty="0">
                <a:solidFill>
                  <a:srgbClr val="16FFBB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5</a:t>
            </a:r>
            <a:endParaRPr lang="en-US" sz="1814" dirty="0"/>
          </a:p>
        </p:txBody>
      </p:sp>
      <p:sp>
        <p:nvSpPr>
          <p:cNvPr id="29" name="Text 26"/>
          <p:cNvSpPr/>
          <p:nvPr/>
        </p:nvSpPr>
        <p:spPr>
          <a:xfrm>
            <a:off x="4329113" y="6027539"/>
            <a:ext cx="2981920" cy="2400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890"/>
              </a:lnSpc>
              <a:buNone/>
            </a:pPr>
            <a:r>
              <a:rPr lang="en-US" sz="1512" b="1" dirty="0">
                <a:solidFill>
                  <a:srgbClr val="16FFBB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De-enrol a Student from a Course</a:t>
            </a:r>
            <a:endParaRPr lang="en-US" sz="1512" dirty="0"/>
          </a:p>
        </p:txBody>
      </p:sp>
      <p:sp>
        <p:nvSpPr>
          <p:cNvPr id="30" name="Text 27"/>
          <p:cNvSpPr/>
          <p:nvPr/>
        </p:nvSpPr>
        <p:spPr>
          <a:xfrm>
            <a:off x="4329113" y="6371153"/>
            <a:ext cx="7181731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77"/>
              </a:lnSpc>
              <a:buNone/>
            </a:pPr>
            <a:r>
              <a:rPr lang="en-US" sz="136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Process for removing students from courses</a:t>
            </a:r>
            <a:endParaRPr lang="en-US" sz="1361" dirty="0"/>
          </a:p>
        </p:txBody>
      </p:sp>
      <p:sp>
        <p:nvSpPr>
          <p:cNvPr id="31" name="Shape 28"/>
          <p:cNvSpPr/>
          <p:nvPr/>
        </p:nvSpPr>
        <p:spPr>
          <a:xfrm>
            <a:off x="3573006" y="7371100"/>
            <a:ext cx="604837" cy="21550"/>
          </a:xfrm>
          <a:prstGeom prst="rect">
            <a:avLst/>
          </a:prstGeom>
          <a:solidFill>
            <a:srgbClr val="29DDD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2" name="Shape 29"/>
          <p:cNvSpPr/>
          <p:nvPr/>
        </p:nvSpPr>
        <p:spPr>
          <a:xfrm>
            <a:off x="3184267" y="7187565"/>
            <a:ext cx="388739" cy="388739"/>
          </a:xfrm>
          <a:prstGeom prst="roundRect">
            <a:avLst>
              <a:gd name="adj" fmla="val 80023"/>
            </a:avLst>
          </a:prstGeom>
          <a:solidFill>
            <a:srgbClr val="0A081B"/>
          </a:solidFill>
          <a:ln w="15240">
            <a:solidFill>
              <a:srgbClr val="E0E4E6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3" name="Text 30"/>
          <p:cNvSpPr/>
          <p:nvPr/>
        </p:nvSpPr>
        <p:spPr>
          <a:xfrm>
            <a:off x="3312021" y="7266742"/>
            <a:ext cx="133231" cy="2303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1814"/>
              </a:lnSpc>
              <a:buNone/>
            </a:pPr>
            <a:r>
              <a:rPr lang="en-US" sz="1814" b="1" dirty="0">
                <a:solidFill>
                  <a:srgbClr val="29DDDA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6</a:t>
            </a:r>
            <a:endParaRPr lang="en-US" sz="1814" dirty="0"/>
          </a:p>
        </p:txBody>
      </p:sp>
      <p:sp>
        <p:nvSpPr>
          <p:cNvPr id="34" name="Text 31"/>
          <p:cNvSpPr/>
          <p:nvPr/>
        </p:nvSpPr>
        <p:spPr>
          <a:xfrm>
            <a:off x="4329113" y="7166015"/>
            <a:ext cx="2322076" cy="2400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890"/>
              </a:lnSpc>
              <a:buNone/>
            </a:pPr>
            <a:r>
              <a:rPr lang="en-US" sz="1512" b="1" dirty="0">
                <a:solidFill>
                  <a:srgbClr val="29DDDA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Display Available Courses</a:t>
            </a:r>
            <a:endParaRPr lang="en-US" sz="1512" dirty="0"/>
          </a:p>
        </p:txBody>
      </p:sp>
      <p:sp>
        <p:nvSpPr>
          <p:cNvPr id="35" name="Text 32"/>
          <p:cNvSpPr/>
          <p:nvPr/>
        </p:nvSpPr>
        <p:spPr>
          <a:xfrm>
            <a:off x="4329113" y="7509629"/>
            <a:ext cx="7181731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77"/>
              </a:lnSpc>
              <a:buNone/>
            </a:pPr>
            <a:r>
              <a:rPr lang="en-US" sz="136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Method for showing course availability</a:t>
            </a:r>
            <a:endParaRPr lang="en-US" sz="1361" dirty="0"/>
          </a:p>
        </p:txBody>
      </p:sp>
      <p:sp>
        <p:nvSpPr>
          <p:cNvPr id="36" name="Shape 33"/>
          <p:cNvSpPr/>
          <p:nvPr/>
        </p:nvSpPr>
        <p:spPr>
          <a:xfrm>
            <a:off x="3573006" y="8509575"/>
            <a:ext cx="604837" cy="21550"/>
          </a:xfrm>
          <a:prstGeom prst="rect">
            <a:avLst/>
          </a:prstGeom>
          <a:solidFill>
            <a:srgbClr val="37A7E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7" name="Shape 34"/>
          <p:cNvSpPr/>
          <p:nvPr/>
        </p:nvSpPr>
        <p:spPr>
          <a:xfrm>
            <a:off x="3184267" y="8326041"/>
            <a:ext cx="388739" cy="388739"/>
          </a:xfrm>
          <a:prstGeom prst="roundRect">
            <a:avLst>
              <a:gd name="adj" fmla="val 80023"/>
            </a:avLst>
          </a:prstGeom>
          <a:solidFill>
            <a:srgbClr val="0A081B"/>
          </a:solidFill>
          <a:ln w="15240">
            <a:solidFill>
              <a:srgbClr val="E0E4E6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8" name="Text 35"/>
          <p:cNvSpPr/>
          <p:nvPr/>
        </p:nvSpPr>
        <p:spPr>
          <a:xfrm>
            <a:off x="3316545" y="8405217"/>
            <a:ext cx="124063" cy="2303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1814"/>
              </a:lnSpc>
              <a:buNone/>
            </a:pPr>
            <a:r>
              <a:rPr lang="en-US" sz="1814" b="1" dirty="0">
                <a:solidFill>
                  <a:srgbClr val="37A7E7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7</a:t>
            </a:r>
            <a:endParaRPr lang="en-US" sz="1814" dirty="0"/>
          </a:p>
        </p:txBody>
      </p:sp>
      <p:sp>
        <p:nvSpPr>
          <p:cNvPr id="39" name="Text 36"/>
          <p:cNvSpPr/>
          <p:nvPr/>
        </p:nvSpPr>
        <p:spPr>
          <a:xfrm>
            <a:off x="4329113" y="8304490"/>
            <a:ext cx="2544604" cy="2400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890"/>
              </a:lnSpc>
              <a:buNone/>
            </a:pPr>
            <a:r>
              <a:rPr lang="en-US" sz="1512" b="1" dirty="0">
                <a:solidFill>
                  <a:srgbClr val="37A7E7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Display Registered Students</a:t>
            </a:r>
            <a:endParaRPr lang="en-US" sz="1512" dirty="0"/>
          </a:p>
        </p:txBody>
      </p:sp>
      <p:sp>
        <p:nvSpPr>
          <p:cNvPr id="40" name="Text 37"/>
          <p:cNvSpPr/>
          <p:nvPr/>
        </p:nvSpPr>
        <p:spPr>
          <a:xfrm>
            <a:off x="4329113" y="8648105"/>
            <a:ext cx="7181731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77"/>
              </a:lnSpc>
              <a:buNone/>
            </a:pPr>
            <a:r>
              <a:rPr lang="en-US" sz="136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Procedure for viewing student information</a:t>
            </a:r>
            <a:endParaRPr lang="en-US" sz="1361" dirty="0"/>
          </a:p>
        </p:txBody>
      </p:sp>
      <p:pic>
        <p:nvPicPr>
          <p:cNvPr id="41" name="Image 1" descr="preencoded.png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31386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1"/>
          <p:cNvSpPr/>
          <p:nvPr/>
        </p:nvSpPr>
        <p:spPr>
          <a:xfrm>
            <a:off x="2850833" y="505658"/>
            <a:ext cx="5346383" cy="51077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022"/>
              </a:lnSpc>
              <a:buNone/>
            </a:pPr>
            <a:r>
              <a:rPr lang="en-US" sz="3218" b="1" dirty="0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System Design: Flow Charts</a:t>
            </a:r>
            <a:endParaRPr lang="en-US" sz="3218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2775" y="1384102"/>
            <a:ext cx="6424851" cy="584073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850833" y="7431643"/>
            <a:ext cx="8928735" cy="2940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317"/>
              </a:lnSpc>
              <a:buNone/>
            </a:pPr>
            <a:endParaRPr lang="en-US" sz="1448" dirty="0"/>
          </a:p>
        </p:txBody>
      </p:sp>
      <p:pic>
        <p:nvPicPr>
          <p:cNvPr id="7" name="Image 2" descr="preencoded.png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1"/>
          <p:cNvSpPr/>
          <p:nvPr/>
        </p:nvSpPr>
        <p:spPr>
          <a:xfrm>
            <a:off x="1321356" y="2267307"/>
            <a:ext cx="8512254" cy="6858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20" b="1" dirty="0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System Prototype: User Interface</a:t>
            </a:r>
            <a:endParaRPr lang="en-US" sz="4320" dirty="0"/>
          </a:p>
        </p:txBody>
      </p:sp>
      <p:sp>
        <p:nvSpPr>
          <p:cNvPr id="5" name="Text 2"/>
          <p:cNvSpPr/>
          <p:nvPr/>
        </p:nvSpPr>
        <p:spPr>
          <a:xfrm>
            <a:off x="1321356" y="3570208"/>
            <a:ext cx="2743200" cy="3429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60" b="1" dirty="0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Main Menu</a:t>
            </a:r>
            <a:endParaRPr lang="en-US" sz="2160" dirty="0"/>
          </a:p>
        </p:txBody>
      </p:sp>
      <p:sp>
        <p:nvSpPr>
          <p:cNvPr id="6" name="Text 3"/>
          <p:cNvSpPr/>
          <p:nvPr/>
        </p:nvSpPr>
        <p:spPr>
          <a:xfrm>
            <a:off x="1321356" y="4159925"/>
            <a:ext cx="3593902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Displays options 1-6 for different functionalities. Users must enter a valid integer to proceed.</a:t>
            </a:r>
            <a:endParaRPr lang="en-US" sz="1944" dirty="0"/>
          </a:p>
        </p:txBody>
      </p:sp>
      <p:sp>
        <p:nvSpPr>
          <p:cNvPr id="7" name="Text 4"/>
          <p:cNvSpPr/>
          <p:nvPr/>
        </p:nvSpPr>
        <p:spPr>
          <a:xfrm>
            <a:off x="5525095" y="3570208"/>
            <a:ext cx="2743200" cy="3429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60" b="1" dirty="0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Registration Screens</a:t>
            </a:r>
            <a:endParaRPr lang="en-US" sz="2160" dirty="0"/>
          </a:p>
        </p:txBody>
      </p:sp>
      <p:sp>
        <p:nvSpPr>
          <p:cNvPr id="8" name="Text 5"/>
          <p:cNvSpPr/>
          <p:nvPr/>
        </p:nvSpPr>
        <p:spPr>
          <a:xfrm>
            <a:off x="5525095" y="4159925"/>
            <a:ext cx="3593902" cy="15801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Separate interfaces for registering students (ID, email, name) and courses (name, code, slots, credit hours).</a:t>
            </a:r>
            <a:endParaRPr lang="en-US" sz="1944" dirty="0"/>
          </a:p>
        </p:txBody>
      </p:sp>
      <p:sp>
        <p:nvSpPr>
          <p:cNvPr id="9" name="Text 6"/>
          <p:cNvSpPr/>
          <p:nvPr/>
        </p:nvSpPr>
        <p:spPr>
          <a:xfrm>
            <a:off x="9728835" y="3570208"/>
            <a:ext cx="3192423" cy="3429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60" b="1" dirty="0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Enrollment Management</a:t>
            </a:r>
            <a:endParaRPr lang="en-US" sz="2160" dirty="0"/>
          </a:p>
        </p:txBody>
      </p:sp>
      <p:sp>
        <p:nvSpPr>
          <p:cNvPr id="10" name="Text 7"/>
          <p:cNvSpPr/>
          <p:nvPr/>
        </p:nvSpPr>
        <p:spPr>
          <a:xfrm>
            <a:off x="9728835" y="4159925"/>
            <a:ext cx="3593902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Screens for enrolling/de-enrolling students, displaying course lists, and managing waitlists.</a:t>
            </a:r>
            <a:endParaRPr lang="en-US" sz="1944" dirty="0"/>
          </a:p>
        </p:txBody>
      </p:sp>
      <p:pic>
        <p:nvPicPr>
          <p:cNvPr id="11" name="Image 1" descr="preencoded.png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1"/>
          <p:cNvSpPr/>
          <p:nvPr/>
        </p:nvSpPr>
        <p:spPr>
          <a:xfrm>
            <a:off x="1321356" y="1763435"/>
            <a:ext cx="7780377" cy="6858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20" b="1" dirty="0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Data Structures: UML Diagram</a:t>
            </a:r>
            <a:endParaRPr lang="en-US" sz="4320" dirty="0"/>
          </a:p>
        </p:txBody>
      </p:sp>
      <p:sp>
        <p:nvSpPr>
          <p:cNvPr id="5" name="Shape 2"/>
          <p:cNvSpPr/>
          <p:nvPr/>
        </p:nvSpPr>
        <p:spPr>
          <a:xfrm>
            <a:off x="1321356" y="2942987"/>
            <a:ext cx="5870496" cy="1835706"/>
          </a:xfrm>
          <a:prstGeom prst="roundRect">
            <a:avLst>
              <a:gd name="adj" fmla="val 24209"/>
            </a:avLst>
          </a:prstGeom>
          <a:solidFill>
            <a:srgbClr val="0A081B"/>
          </a:solidFill>
          <a:ln w="30480">
            <a:solidFill>
              <a:srgbClr val="E0E4E6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1598652" y="3220283"/>
            <a:ext cx="3597354" cy="3429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60" b="1" dirty="0">
                <a:solidFill>
                  <a:srgbClr val="16FFBB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Course and Student Classes</a:t>
            </a:r>
            <a:endParaRPr lang="en-US" sz="2160" dirty="0"/>
          </a:p>
        </p:txBody>
      </p:sp>
      <p:sp>
        <p:nvSpPr>
          <p:cNvPr id="7" name="Text 4"/>
          <p:cNvSpPr/>
          <p:nvPr/>
        </p:nvSpPr>
        <p:spPr>
          <a:xfrm>
            <a:off x="1598652" y="3711297"/>
            <a:ext cx="5315903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Represent individual courses and students with attributes like name, code, and email.</a:t>
            </a:r>
            <a:endParaRPr lang="en-US" sz="1944" dirty="0"/>
          </a:p>
        </p:txBody>
      </p:sp>
      <p:sp>
        <p:nvSpPr>
          <p:cNvPr id="8" name="Shape 5"/>
          <p:cNvSpPr/>
          <p:nvPr/>
        </p:nvSpPr>
        <p:spPr>
          <a:xfrm>
            <a:off x="7438668" y="2942987"/>
            <a:ext cx="5870496" cy="1835706"/>
          </a:xfrm>
          <a:prstGeom prst="roundRect">
            <a:avLst>
              <a:gd name="adj" fmla="val 24209"/>
            </a:avLst>
          </a:prstGeom>
          <a:solidFill>
            <a:srgbClr val="0A081B"/>
          </a:solidFill>
          <a:ln w="30480">
            <a:solidFill>
              <a:srgbClr val="E0E4E6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Text 6"/>
          <p:cNvSpPr/>
          <p:nvPr/>
        </p:nvSpPr>
        <p:spPr>
          <a:xfrm>
            <a:off x="7715964" y="3220283"/>
            <a:ext cx="2743200" cy="3429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60" b="1" dirty="0">
                <a:solidFill>
                  <a:srgbClr val="29DDDA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Node Classes</a:t>
            </a:r>
            <a:endParaRPr lang="en-US" sz="2160" dirty="0"/>
          </a:p>
        </p:txBody>
      </p:sp>
      <p:sp>
        <p:nvSpPr>
          <p:cNvPr id="10" name="Text 7"/>
          <p:cNvSpPr/>
          <p:nvPr/>
        </p:nvSpPr>
        <p:spPr>
          <a:xfrm>
            <a:off x="7715964" y="3711297"/>
            <a:ext cx="5315903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CourseNode and StudentNode facilitate linked list implementation for courses and students.</a:t>
            </a:r>
            <a:endParaRPr lang="en-US" sz="1944" dirty="0"/>
          </a:p>
        </p:txBody>
      </p:sp>
      <p:sp>
        <p:nvSpPr>
          <p:cNvPr id="11" name="Shape 8"/>
          <p:cNvSpPr/>
          <p:nvPr/>
        </p:nvSpPr>
        <p:spPr>
          <a:xfrm>
            <a:off x="1321356" y="5025509"/>
            <a:ext cx="11987689" cy="1440656"/>
          </a:xfrm>
          <a:prstGeom prst="roundRect">
            <a:avLst>
              <a:gd name="adj" fmla="val 30847"/>
            </a:avLst>
          </a:prstGeom>
          <a:solidFill>
            <a:srgbClr val="0A081B"/>
          </a:solidFill>
          <a:ln w="30480">
            <a:solidFill>
              <a:srgbClr val="E0E4E6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2" name="Text 9"/>
          <p:cNvSpPr/>
          <p:nvPr/>
        </p:nvSpPr>
        <p:spPr>
          <a:xfrm>
            <a:off x="1598652" y="5302806"/>
            <a:ext cx="2743200" cy="3429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60" b="1" dirty="0">
                <a:solidFill>
                  <a:srgbClr val="37A7E7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List Classes</a:t>
            </a:r>
            <a:endParaRPr lang="en-US" sz="2160" dirty="0"/>
          </a:p>
        </p:txBody>
      </p:sp>
      <p:sp>
        <p:nvSpPr>
          <p:cNvPr id="13" name="Text 10"/>
          <p:cNvSpPr/>
          <p:nvPr/>
        </p:nvSpPr>
        <p:spPr>
          <a:xfrm>
            <a:off x="1598652" y="5793819"/>
            <a:ext cx="11433096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CourseList and StudentList manage collections of courses and students using linked list structure.</a:t>
            </a:r>
            <a:endParaRPr lang="en-US" sz="1944" dirty="0"/>
          </a:p>
        </p:txBody>
      </p:sp>
      <p:pic>
        <p:nvPicPr>
          <p:cNvPr id="14" name="Image 1" descr="preencoded.png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31029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1"/>
          <p:cNvSpPr/>
          <p:nvPr/>
        </p:nvSpPr>
        <p:spPr>
          <a:xfrm>
            <a:off x="2392442" y="557570"/>
            <a:ext cx="6389013" cy="56328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435"/>
              </a:lnSpc>
              <a:buNone/>
            </a:pPr>
            <a:r>
              <a:rPr lang="en-US" sz="3548" b="1" dirty="0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Data Structures: UML Diagram</a:t>
            </a:r>
            <a:endParaRPr lang="en-US" sz="3548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2442" y="1526381"/>
            <a:ext cx="9845397" cy="5594747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392442" y="7349133"/>
            <a:ext cx="9845397" cy="32432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55"/>
              </a:lnSpc>
              <a:buNone/>
            </a:pPr>
            <a:endParaRPr lang="en-US" sz="1597" dirty="0"/>
          </a:p>
        </p:txBody>
      </p:sp>
      <p:pic>
        <p:nvPicPr>
          <p:cNvPr id="7" name="Image 2" descr="preencoded.png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1"/>
          <p:cNvSpPr/>
          <p:nvPr/>
        </p:nvSpPr>
        <p:spPr>
          <a:xfrm>
            <a:off x="1321356" y="2082165"/>
            <a:ext cx="10553105" cy="6858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20" b="1" dirty="0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Implementation: Linked Lists and Queues</a:t>
            </a:r>
            <a:endParaRPr lang="en-US" sz="432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1356" y="3261717"/>
            <a:ext cx="5993844" cy="987504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568172" y="4619506"/>
            <a:ext cx="2743200" cy="3429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60" b="1" dirty="0">
                <a:solidFill>
                  <a:srgbClr val="16FFBB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Student List</a:t>
            </a:r>
            <a:endParaRPr lang="en-US" sz="2160" dirty="0"/>
          </a:p>
        </p:txBody>
      </p:sp>
      <p:sp>
        <p:nvSpPr>
          <p:cNvPr id="7" name="Text 3"/>
          <p:cNvSpPr/>
          <p:nvPr/>
        </p:nvSpPr>
        <p:spPr>
          <a:xfrm>
            <a:off x="1568172" y="5110520"/>
            <a:ext cx="5500211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110"/>
              </a:lnSpc>
              <a:buNone/>
            </a:pPr>
            <a:r>
              <a:rPr lang="en-US" sz="1944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Implemented as a linked list for efficient management of student records.</a:t>
            </a:r>
            <a:endParaRPr lang="en-US" sz="1944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5200" y="3261717"/>
            <a:ext cx="5993844" cy="987504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7562017" y="4619506"/>
            <a:ext cx="2743200" cy="3429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60" b="1" dirty="0">
                <a:solidFill>
                  <a:srgbClr val="29DDDA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Course List</a:t>
            </a:r>
            <a:endParaRPr lang="en-US" sz="2160" dirty="0"/>
          </a:p>
        </p:txBody>
      </p:sp>
      <p:sp>
        <p:nvSpPr>
          <p:cNvPr id="10" name="Text 5"/>
          <p:cNvSpPr/>
          <p:nvPr/>
        </p:nvSpPr>
        <p:spPr>
          <a:xfrm>
            <a:off x="7562017" y="5110520"/>
            <a:ext cx="5500211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110"/>
              </a:lnSpc>
              <a:buNone/>
            </a:pPr>
            <a:r>
              <a:rPr lang="en-US" sz="1944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Uses linked list structure to organize and manage course information.</a:t>
            </a:r>
            <a:endParaRPr lang="en-US" sz="1944" dirty="0"/>
          </a:p>
        </p:txBody>
      </p:sp>
      <p:pic>
        <p:nvPicPr>
          <p:cNvPr id="11" name="Image 3" descr="preencoded.png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549</Words>
  <Application>Microsoft Macintosh PowerPoint</Application>
  <PresentationFormat>Custom</PresentationFormat>
  <Paragraphs>89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Spline Sans</vt:lpstr>
      <vt:lpstr>Arial</vt:lpstr>
      <vt:lpstr>Barlow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PANG SIEW LA</cp:lastModifiedBy>
  <cp:revision>1</cp:revision>
  <dcterms:created xsi:type="dcterms:W3CDTF">2024-06-24T15:19:18Z</dcterms:created>
  <dcterms:modified xsi:type="dcterms:W3CDTF">2024-06-24T16:07:36Z</dcterms:modified>
</cp:coreProperties>
</file>